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5" r:id="rId4"/>
    <p:sldId id="259" r:id="rId5"/>
    <p:sldId id="258" r:id="rId6"/>
    <p:sldId id="260" r:id="rId7"/>
    <p:sldId id="261" r:id="rId8"/>
    <p:sldId id="262" r:id="rId9"/>
    <p:sldId id="265" r:id="rId10"/>
    <p:sldId id="276" r:id="rId11"/>
    <p:sldId id="264" r:id="rId12"/>
    <p:sldId id="257" r:id="rId13"/>
    <p:sldId id="266" r:id="rId14"/>
    <p:sldId id="271" r:id="rId15"/>
    <p:sldId id="270" r:id="rId16"/>
    <p:sldId id="267" r:id="rId17"/>
    <p:sldId id="268" r:id="rId18"/>
    <p:sldId id="277" r:id="rId19"/>
    <p:sldId id="274" r:id="rId20"/>
    <p:sldId id="273" r:id="rId21"/>
    <p:sldId id="269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339933"/>
    <a:srgbClr val="006666"/>
    <a:srgbClr val="9966FF"/>
    <a:srgbClr val="66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7" autoAdjust="0"/>
    <p:restoredTop sz="94660"/>
  </p:normalViewPr>
  <p:slideViewPr>
    <p:cSldViewPr snapToGrid="0">
      <p:cViewPr varScale="1">
        <p:scale>
          <a:sx n="46" d="100"/>
          <a:sy n="46" d="100"/>
        </p:scale>
        <p:origin x="6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2021-05-02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323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2021-05-02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78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2021-05-02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427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2021-05-02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761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2021-05-02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250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2021-05-02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502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2021-05-02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272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2021-05-02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921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2021-05-02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269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2021-05-02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029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2021-05-02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558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C4817-CA07-49FB-91C1-4D0E41A1A588}" type="datetimeFigureOut">
              <a:rPr lang="fr-CA" smtClean="0"/>
              <a:t>2021-05-02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250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pardailhan.mon-ent-occitanie.fr/lectureFichiergw.do?ID_FICHIER=1713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gradFill>
            <a:gsLst>
              <a:gs pos="6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fr-CA" sz="8000" b="1" dirty="0" smtClean="0">
                <a:solidFill>
                  <a:schemeClr val="bg1"/>
                </a:solidFill>
              </a:rPr>
              <a:t>Histoire</a:t>
            </a:r>
            <a:br>
              <a:rPr lang="fr-CA" sz="8000" b="1" dirty="0" smtClean="0">
                <a:solidFill>
                  <a:schemeClr val="bg1"/>
                </a:solidFill>
              </a:rPr>
            </a:br>
            <a:r>
              <a:rPr lang="fr-CA" sz="8000" b="1" dirty="0" smtClean="0">
                <a:solidFill>
                  <a:schemeClr val="bg1"/>
                </a:solidFill>
              </a:rPr>
              <a:t>des </a:t>
            </a:r>
            <a:r>
              <a:rPr lang="fr-CA" sz="8000" b="1" dirty="0" smtClean="0">
                <a:solidFill>
                  <a:schemeClr val="bg1"/>
                </a:solidFill>
              </a:rPr>
              <a:t>chiffres</a:t>
            </a:r>
            <a:r>
              <a:rPr lang="fr-CA" b="1" dirty="0" smtClean="0">
                <a:solidFill>
                  <a:schemeClr val="bg1"/>
                </a:solidFill>
              </a:rPr>
              <a:t/>
            </a:r>
            <a:br>
              <a:rPr lang="fr-CA" b="1" dirty="0" smtClean="0">
                <a:solidFill>
                  <a:schemeClr val="bg1"/>
                </a:solidFill>
              </a:rPr>
            </a:br>
            <a:r>
              <a:rPr lang="fr-CA" b="1" dirty="0" smtClean="0">
                <a:solidFill>
                  <a:schemeClr val="bg1"/>
                </a:solidFill>
              </a:rPr>
              <a:t/>
            </a:r>
            <a:br>
              <a:rPr lang="fr-CA" b="1" dirty="0" smtClean="0">
                <a:solidFill>
                  <a:schemeClr val="bg1"/>
                </a:solidFill>
              </a:rPr>
            </a:br>
            <a:r>
              <a:rPr lang="fr-CA" b="1" dirty="0" smtClean="0">
                <a:solidFill>
                  <a:schemeClr val="bg1"/>
                </a:solidFill>
              </a:rPr>
              <a:t>                         </a:t>
            </a:r>
            <a:r>
              <a:rPr lang="fr-CA" sz="3600" b="1" dirty="0" smtClean="0">
                <a:solidFill>
                  <a:schemeClr val="bg1"/>
                </a:solidFill>
              </a:rPr>
              <a:t>Février 2021</a:t>
            </a:r>
            <a:endParaRPr lang="fr-CA" sz="36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8134" y="3777734"/>
            <a:ext cx="2607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A" sz="28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29" y="625120"/>
            <a:ext cx="1640099" cy="16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43852" y="6273225"/>
            <a:ext cx="8736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L’Égypte dans le monde.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52" y="126672"/>
            <a:ext cx="8736166" cy="614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75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3797" y="6273225"/>
            <a:ext cx="11490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En Égypte, on utilise les hiéroglyphes, nombres basés sur 10.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97" y="176832"/>
            <a:ext cx="11490028" cy="578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18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6939" y="6195254"/>
            <a:ext cx="10078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Chez les Romains, on utilise des lettres.</a:t>
            </a:r>
            <a:endParaRPr lang="fr-CA" sz="32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833252"/>
              </p:ext>
            </p:extLst>
          </p:nvPr>
        </p:nvGraphicFramePr>
        <p:xfrm>
          <a:off x="1137477" y="251654"/>
          <a:ext cx="277854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306"/>
                <a:gridCol w="1431234"/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Romain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Arabe</a:t>
                      </a:r>
                      <a:endParaRPr lang="fr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I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1</a:t>
                      </a:r>
                      <a:endParaRPr lang="fr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V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5</a:t>
                      </a:r>
                      <a:endParaRPr lang="fr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X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10</a:t>
                      </a:r>
                      <a:endParaRPr lang="fr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L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50</a:t>
                      </a:r>
                      <a:endParaRPr lang="fr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C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100</a:t>
                      </a:r>
                      <a:endParaRPr lang="fr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D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500</a:t>
                      </a:r>
                      <a:endParaRPr lang="fr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M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1000</a:t>
                      </a:r>
                      <a:endParaRPr lang="fr-CA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537383"/>
              </p:ext>
            </p:extLst>
          </p:nvPr>
        </p:nvGraphicFramePr>
        <p:xfrm>
          <a:off x="5943825" y="251654"/>
          <a:ext cx="4909931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358"/>
                <a:gridCol w="1351721"/>
                <a:gridCol w="2146852"/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Romain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Arabe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Calcul</a:t>
                      </a:r>
                      <a:endParaRPr lang="fr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IV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4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5 -</a:t>
                      </a:r>
                      <a:r>
                        <a:rPr lang="fr-CA" sz="2400" baseline="0" dirty="0" smtClean="0"/>
                        <a:t> 1</a:t>
                      </a:r>
                      <a:endParaRPr lang="fr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VI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6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5 + 1</a:t>
                      </a:r>
                      <a:endParaRPr lang="fr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IX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9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10 - 1</a:t>
                      </a:r>
                      <a:endParaRPr lang="fr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XI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11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10 + 1</a:t>
                      </a:r>
                      <a:endParaRPr lang="fr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XL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40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50 - 10</a:t>
                      </a:r>
                      <a:endParaRPr lang="fr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LX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60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50 + 10</a:t>
                      </a:r>
                      <a:endParaRPr lang="fr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XC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90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100 - 10</a:t>
                      </a:r>
                      <a:endParaRPr lang="fr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CX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110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100 + 10</a:t>
                      </a:r>
                      <a:endParaRPr lang="fr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CD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400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500 - 100</a:t>
                      </a:r>
                      <a:endParaRPr lang="fr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DC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600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500 + 100</a:t>
                      </a:r>
                      <a:endParaRPr lang="fr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CM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900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1000 - 100</a:t>
                      </a:r>
                      <a:endParaRPr lang="fr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MC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1100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1000 + 100</a:t>
                      </a:r>
                      <a:endParaRPr lang="fr-CA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460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2899" y="5780782"/>
            <a:ext cx="11155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Table pour faire des opérations mathématiques avec nombres constitués de chiffres romains.</a:t>
            </a:r>
            <a:endParaRPr lang="fr-CA" sz="3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00" y="171449"/>
            <a:ext cx="11155639" cy="54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14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93824" y="6273225"/>
            <a:ext cx="9993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Abacus pour faire des calculs avec les chiffres romains.</a:t>
            </a:r>
            <a:endParaRPr lang="fr-CA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24" y="213164"/>
            <a:ext cx="9993785" cy="606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19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8033" y="5844209"/>
            <a:ext cx="114766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Les Chinois au IIe siècle utilisent des barres verticales et horizontales.</a:t>
            </a:r>
            <a:endParaRPr lang="fr-CA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4" y="219697"/>
            <a:ext cx="11476605" cy="56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53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0038" y="4909930"/>
            <a:ext cx="11476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Vers les années 400, les Mayas utilisent un système à base 20.</a:t>
            </a:r>
            <a:endParaRPr lang="fr-CA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38" y="1201807"/>
            <a:ext cx="11812594" cy="279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76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804452" y="291547"/>
            <a:ext cx="61026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Dans les années 600, les Arabes s’étendent de l’Inde à l’Espagne.</a:t>
            </a:r>
          </a:p>
          <a:p>
            <a:endParaRPr lang="fr-CA" sz="3200" dirty="0" smtClean="0"/>
          </a:p>
          <a:p>
            <a:r>
              <a:rPr lang="fr-CA" sz="3200" dirty="0" smtClean="0"/>
              <a:t>Les Arabes utiliseront un système emprunté les chiffres des Indes.</a:t>
            </a:r>
          </a:p>
          <a:p>
            <a:endParaRPr lang="fr-CA" sz="3200" dirty="0"/>
          </a:p>
          <a:p>
            <a:r>
              <a:rPr lang="fr-CA" sz="3200" dirty="0" smtClean="0"/>
              <a:t>Les chiffres entreront en Europe par l’Espagne alors sous contrôle des Arabes.</a:t>
            </a:r>
            <a:endParaRPr lang="fr-CA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61" y="291547"/>
            <a:ext cx="4809214" cy="632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8661" y="5459895"/>
            <a:ext cx="6102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Dans les années 600, les Arabes s’étendent de l’Inde à l’Espagne.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773" y="175356"/>
            <a:ext cx="7229062" cy="556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26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99709" y="6273225"/>
            <a:ext cx="8124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Le monde des Phéniciens</a:t>
            </a:r>
            <a:endParaRPr lang="fr-CA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08" y="167309"/>
            <a:ext cx="8124424" cy="596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7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20801" y="5780782"/>
            <a:ext cx="87482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La Mésopotamie se situe entre 2 fleuves : le Tigre et l’Euphrate, à l’intérieur de l’Irak actuel.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01" y="82517"/>
            <a:ext cx="8748299" cy="569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07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4324" y="6273225"/>
            <a:ext cx="11635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Les chiffres et les angles</a:t>
            </a:r>
            <a:endParaRPr lang="fr-CA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4" y="212449"/>
            <a:ext cx="11635194" cy="60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04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674" y="1590261"/>
            <a:ext cx="116375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dirty="0" smtClean="0"/>
              <a:t>Bibliographie</a:t>
            </a:r>
          </a:p>
          <a:p>
            <a:endParaRPr lang="fr-CA" sz="3200" dirty="0"/>
          </a:p>
          <a:p>
            <a:r>
              <a:rPr lang="fr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Histoire </a:t>
            </a:r>
            <a:r>
              <a:rPr lang="fr-C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chiffres et des nombres</a:t>
            </a:r>
          </a:p>
          <a:p>
            <a:endParaRPr lang="fr-CA" sz="3200" dirty="0">
              <a:hlinkClick r:id="rId2"/>
            </a:endParaRPr>
          </a:p>
          <a:p>
            <a:r>
              <a:rPr lang="fr-CA" sz="3200" dirty="0" smtClean="0">
                <a:hlinkClick r:id="rId2"/>
              </a:rPr>
              <a:t>http</a:t>
            </a:r>
            <a:r>
              <a:rPr lang="fr-CA" sz="3200" dirty="0">
                <a:hlinkClick r:id="rId2"/>
              </a:rPr>
              <a:t>://</a:t>
            </a:r>
            <a:r>
              <a:rPr lang="fr-CA" sz="3200" dirty="0" smtClean="0">
                <a:hlinkClick r:id="rId2"/>
              </a:rPr>
              <a:t>pardailhan.mon-ent-occitanie.fr/lectureFichiergw.do?ID_FICHIER=1713</a:t>
            </a:r>
            <a:endParaRPr lang="fr-CA" sz="3200" dirty="0" smtClean="0"/>
          </a:p>
        </p:txBody>
      </p:sp>
    </p:spTree>
    <p:extLst>
      <p:ext uri="{BB962C8B-B14F-4D97-AF65-F5344CB8AC3E}">
        <p14:creationId xmlns:p14="http://schemas.microsoft.com/office/powerpoint/2010/main" val="3703186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43852" y="6273225"/>
            <a:ext cx="8736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La Mésopotamie dans le monde.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52" y="126672"/>
            <a:ext cx="8736166" cy="614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61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5385" y="4843532"/>
            <a:ext cx="115394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/>
              <a:t>En 3500 avant J.C., en Mésopotamie, dans les société de Sumer et d'</a:t>
            </a:r>
            <a:r>
              <a:rPr lang="fr-CA" sz="3200" dirty="0" err="1"/>
              <a:t>Elam</a:t>
            </a:r>
            <a:r>
              <a:rPr lang="fr-CA" sz="3200" dirty="0"/>
              <a:t>, ces jetons sont emprisonnés dans une boule creuse en argile qui permet de vérifier que les transactions commerciales sont exactes, on leurs donnera le nom de </a:t>
            </a:r>
            <a:r>
              <a:rPr lang="fr-CA" sz="3200" dirty="0" err="1"/>
              <a:t>calculi</a:t>
            </a:r>
            <a:r>
              <a:rPr lang="fr-CA" sz="3200" dirty="0"/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85" y="353046"/>
            <a:ext cx="11539478" cy="431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5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6644" y="4604992"/>
            <a:ext cx="117106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/>
              <a:t>Les origines de la base 60 se cachent également sur nos mains : il s’agit d’une combinaison entre les 5 doigts de la main gauche et les phalanges des quatre doigts de la main droite, le pouce servant à compter les phalanges, soit 12 au total. Et 5 x 12 = 60 !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45" y="309768"/>
            <a:ext cx="11710623" cy="324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5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0879" y="4604992"/>
            <a:ext cx="113477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/>
              <a:t>L’astronomie a préservé ce système que l’on retrouve aujourd’hui au travers des unités de temps (1h = 60min = 3600s) et des mesures d’angles (un tour entier = 360°). Par exemple, 75 en base 10 s'écrit 1,15 en base 60. En effet, 75 min = 1h15min.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9" y="238539"/>
            <a:ext cx="4171121" cy="41711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618" y="238539"/>
            <a:ext cx="4174987" cy="41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0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0879" y="3452053"/>
            <a:ext cx="113477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Dans les années 2000, on invente l’écriture et avec, les chiffres.</a:t>
            </a:r>
          </a:p>
          <a:p>
            <a:r>
              <a:rPr lang="fr-CA" sz="3200" dirty="0" smtClean="0"/>
              <a:t> </a:t>
            </a:r>
          </a:p>
          <a:p>
            <a:r>
              <a:rPr lang="fr-CA" sz="3200" dirty="0" smtClean="0"/>
              <a:t>On utilise le chevron &lt; et le clou.</a:t>
            </a:r>
          </a:p>
          <a:p>
            <a:pPr marL="514350" indent="-514350">
              <a:buAutoNum type="arabicPeriod"/>
            </a:pPr>
            <a:r>
              <a:rPr lang="fr-CA" sz="3200" dirty="0" smtClean="0"/>
              <a:t>1 chevron (1 dizaine = 10) + 2 clous (2 unités = 2) = 12</a:t>
            </a:r>
          </a:p>
          <a:p>
            <a:r>
              <a:rPr lang="fr-CA" sz="3200" dirty="0" smtClean="0"/>
              <a:t>2. 1 chevron distancé (vaut 60) + 2 </a:t>
            </a:r>
            <a:r>
              <a:rPr lang="fr-CA" sz="3200" dirty="0"/>
              <a:t>clous </a:t>
            </a:r>
            <a:r>
              <a:rPr lang="fr-CA" sz="3200" dirty="0" smtClean="0"/>
              <a:t>(2 unités = 2) </a:t>
            </a:r>
            <a:r>
              <a:rPr lang="fr-CA" sz="3200" dirty="0"/>
              <a:t>= </a:t>
            </a:r>
            <a:r>
              <a:rPr lang="fr-CA" sz="3200" dirty="0" smtClean="0"/>
              <a:t>62</a:t>
            </a:r>
          </a:p>
          <a:p>
            <a:r>
              <a:rPr lang="fr-CA" sz="3200" dirty="0" smtClean="0"/>
              <a:t>3. 2 chevrons (2 dizaines = 20) + 5 clous (5 unités = 5) = 25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85" y="367334"/>
            <a:ext cx="11448314" cy="96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38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63251" y="5780782"/>
            <a:ext cx="8063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Tablette en terre cuite (à gauche) et tablette montrant une table de multiplication (à droite).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251" y="163582"/>
            <a:ext cx="8063401" cy="56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2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5015" y="6074442"/>
            <a:ext cx="11688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L’Égypte ancienne n’est pas très loin de la Mésopotamie.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5" y="247650"/>
            <a:ext cx="3568700" cy="54483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101" y="247650"/>
            <a:ext cx="7779724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451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518</Words>
  <Application>Microsoft Office PowerPoint</Application>
  <PresentationFormat>Grand écran</PresentationFormat>
  <Paragraphs>89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Thème Office</vt:lpstr>
      <vt:lpstr>Histoire des chiffres                           Février 2021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Histoire de la Terre</dc:title>
  <dc:creator>Michel Ducharme</dc:creator>
  <cp:lastModifiedBy>Michel Ducharme</cp:lastModifiedBy>
  <cp:revision>47</cp:revision>
  <dcterms:created xsi:type="dcterms:W3CDTF">2020-11-27T14:44:13Z</dcterms:created>
  <dcterms:modified xsi:type="dcterms:W3CDTF">2021-05-02T16:45:01Z</dcterms:modified>
</cp:coreProperties>
</file>